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5"/>
  </p:notes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145DA-ED88-467A-A14D-4C3EEB1B798B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6807DF-265D-4127-9642-7DBE12E3FF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06431" y="1616617"/>
            <a:ext cx="3046369" cy="43513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Clr>
                <a:srgbClr val="002A7E"/>
              </a:buClr>
              <a:buSzTx/>
              <a:buFontTx/>
              <a:buNone/>
              <a:tabLst/>
              <a:defRPr sz="1100"/>
            </a:lvl1pPr>
            <a:lvl2pPr marL="225425" indent="0">
              <a:buFontTx/>
              <a:buNone/>
              <a:defRPr sz="1100"/>
            </a:lvl2pPr>
            <a:lvl3pPr marL="460375" indent="0">
              <a:buFontTx/>
              <a:buNone/>
              <a:defRPr sz="1100"/>
            </a:lvl3pPr>
            <a:lvl4pPr marL="627063" indent="0">
              <a:buFontTx/>
              <a:buNone/>
              <a:defRPr sz="1100"/>
            </a:lvl4pPr>
            <a:lvl5pPr marL="798513" indent="0">
              <a:buFontTx/>
              <a:buNone/>
              <a:defRPr sz="1100"/>
            </a:lvl5pPr>
          </a:lstStyle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buClr>
                <a:srgbClr val="002A7E"/>
              </a:buClr>
              <a:buSzTx/>
              <a:buFontTx/>
              <a:buNone/>
              <a:tabLst/>
              <a:defRPr/>
            </a:pPr>
            <a:r>
              <a:rPr lang="en-US" alt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Click here to edit text. This is a sample text box. Regular text should be 11 pt. Arial.  Click here to edit text. This is a sample text box. 11 pt. Arial.  Click here to edit text. 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0"/>
          </p:nvPr>
        </p:nvSpPr>
        <p:spPr>
          <a:xfrm>
            <a:off x="3621676" y="1616617"/>
            <a:ext cx="5217523" cy="4351338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12479" y="6472912"/>
            <a:ext cx="6848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82AE5A7-9562-418E-983F-FCEAF51739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906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95154" y="798843"/>
            <a:ext cx="5920196" cy="36933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30238" y="1681163"/>
            <a:ext cx="3868737" cy="82391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400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 Bold" panose="020B0704020202020204" pitchFamily="34" charset="0"/>
                <a:cs typeface="Arial Bold" panose="020B07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here to edit Subhead.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104475"/>
            <a:ext cx="3868737" cy="36845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4789488" y="1681163"/>
            <a:ext cx="3725862" cy="41084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12479" y="6472912"/>
            <a:ext cx="6848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82AE5A7-9562-418E-983F-FCEAF51739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838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12479" y="6472912"/>
            <a:ext cx="6848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82AE5A7-9562-418E-983F-FCEAF51739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461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12479" y="6472912"/>
            <a:ext cx="6848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82AE5A7-9562-418E-983F-FCEAF51739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991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none" baseline="0">
                <a:solidFill>
                  <a:srgbClr val="002C76"/>
                </a:solidFill>
                <a:latin typeface="Helvetic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Helvetica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5822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FFF432-5045-49E2-A82B-C46DC32DAB65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1FE73C-B579-4A9F-A336-9CE40738B8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963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3088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412479" y="6472912"/>
            <a:ext cx="6848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82AE5A7-9562-418E-983F-FCEAF517395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53086"/>
            <a:ext cx="9160587" cy="139235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5154" y="798843"/>
            <a:ext cx="5920196" cy="369332"/>
          </a:xfrm>
          <a:prstGeom prst="rect">
            <a:avLst/>
          </a:prstGeom>
        </p:spPr>
        <p:txBody>
          <a:bodyPr vert="horz" lIns="0" tIns="0" rIns="0" bIns="4572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625" y="1607907"/>
            <a:ext cx="7886700" cy="4351338"/>
          </a:xfrm>
          <a:prstGeom prst="rect">
            <a:avLst/>
          </a:prstGeom>
        </p:spPr>
        <p:txBody>
          <a:bodyPr vert="horz" lIns="0" tIns="0" rIns="0" bIns="45720" rtlCol="0">
            <a:no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7868874" y="0"/>
            <a:ext cx="12751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="0" i="1" dirty="0" smtClean="0">
                <a:solidFill>
                  <a:srgbClr val="002060"/>
                </a:solidFill>
                <a:effectLst/>
                <a:latin typeface="+mn-lt"/>
                <a:cs typeface="Calibri" panose="020F0502020204030204" pitchFamily="34" charset="0"/>
              </a:rPr>
              <a:t>Office of Personnel</a:t>
            </a:r>
            <a:endParaRPr lang="en-US" sz="1000" b="0" i="1" dirty="0">
              <a:solidFill>
                <a:srgbClr val="002060"/>
              </a:solidFill>
              <a:effectLst/>
              <a:latin typeface="+mn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37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2000" kern="1200" dirty="0" smtClean="0">
          <a:solidFill>
            <a:srgbClr val="002060"/>
          </a:solidFill>
          <a:latin typeface="Arial Bold" panose="020B0704020202020204" pitchFamily="34" charset="0"/>
          <a:ea typeface="+mj-ea"/>
          <a:cs typeface="Arial Bold" panose="020B0704020202020204" pitchFamily="34" charset="0"/>
        </a:defRPr>
      </a:lvl1pPr>
    </p:titleStyle>
    <p:bodyStyle>
      <a:lvl1pPr marL="168275" indent="-168275" algn="l" defTabSz="914400" rtl="0" eaLnBrk="1" latinLnBrk="0" hangingPunct="1">
        <a:lnSpc>
          <a:spcPct val="90000"/>
        </a:lnSpc>
        <a:spcBef>
          <a:spcPts val="1000"/>
        </a:spcBef>
        <a:buClr>
          <a:srgbClr val="002A7E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00050" indent="-174625" algn="l" defTabSz="914400" rtl="0" eaLnBrk="1" latinLnBrk="0" hangingPunct="1">
        <a:lnSpc>
          <a:spcPct val="90000"/>
        </a:lnSpc>
        <a:spcBef>
          <a:spcPts val="500"/>
        </a:spcBef>
        <a:buClr>
          <a:srgbClr val="002060"/>
        </a:buClr>
        <a:buFont typeface="Arial" panose="020B0604020202020204" pitchFamily="34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74675" indent="-114300" algn="l" defTabSz="914400" rtl="0" eaLnBrk="1" latinLnBrk="0" hangingPunct="1">
        <a:lnSpc>
          <a:spcPct val="90000"/>
        </a:lnSpc>
        <a:spcBef>
          <a:spcPts val="500"/>
        </a:spcBef>
        <a:buClr>
          <a:srgbClr val="002A7E"/>
        </a:buClr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1688" indent="-174625" algn="l" defTabSz="914400" rtl="0" eaLnBrk="1" latinLnBrk="0" hangingPunct="1">
        <a:lnSpc>
          <a:spcPct val="90000"/>
        </a:lnSpc>
        <a:spcBef>
          <a:spcPts val="500"/>
        </a:spcBef>
        <a:buClr>
          <a:srgbClr val="002A7E"/>
        </a:buClr>
        <a:buFont typeface="Arial" panose="020B0604020202020204" pitchFamily="34" charset="0"/>
        <a:buChar char="‒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27113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2A7E"/>
        </a:buClr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mill_p33awards@navy.mil" TargetMode="External"/><Relationship Id="rId2" Type="http://schemas.openxmlformats.org/officeDocument/2006/relationships/hyperlink" Target="https://www.mynavyhr.navy.mil/Portals/55/Career/RecordsManagement/NDAWS%20User%20Guide%20-%20APR2021%20signed.pdf?ver=RM9eaLR2UE1iSfprBJHc4Q%3d%3d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dod411.gds.disa.mil/" TargetMode="External"/><Relationship Id="rId4" Type="http://schemas.openxmlformats.org/officeDocument/2006/relationships/hyperlink" Target="https://safe.apps.mi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0"/>
            <a:ext cx="7772400" cy="1362075"/>
          </a:xfrm>
        </p:spPr>
        <p:txBody>
          <a:bodyPr anchor="ctr" anchorCtr="0"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Officer Summary Record (OSR)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3886200"/>
            <a:ext cx="76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** With the exception of awards, your OSR is fed by your ODC, ensuring </a:t>
            </a:r>
            <a:r>
              <a:rPr lang="en-US" i="1" dirty="0" smtClean="0">
                <a:solidFill>
                  <a:srgbClr val="FF0000"/>
                </a:solidFill>
              </a:rPr>
              <a:t>    </a:t>
            </a:r>
          </a:p>
          <a:p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   </a:t>
            </a:r>
            <a:r>
              <a:rPr lang="en-US" i="1" dirty="0" smtClean="0">
                <a:solidFill>
                  <a:srgbClr val="FF0000"/>
                </a:solidFill>
              </a:rPr>
              <a:t>an </a:t>
            </a:r>
            <a:r>
              <a:rPr lang="en-US" i="1" dirty="0" smtClean="0">
                <a:solidFill>
                  <a:srgbClr val="FF0000"/>
                </a:solidFill>
              </a:rPr>
              <a:t>updated and accurate ODC will result in a similar OSR! **</a:t>
            </a:r>
            <a:endParaRPr lang="en-US" i="1" dirty="0"/>
          </a:p>
        </p:txBody>
      </p:sp>
      <p:sp>
        <p:nvSpPr>
          <p:cNvPr id="5" name="TextBox 4"/>
          <p:cNvSpPr txBox="1"/>
          <p:nvPr/>
        </p:nvSpPr>
        <p:spPr>
          <a:xfrm>
            <a:off x="7848600" y="6611779"/>
            <a:ext cx="12584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Updated </a:t>
            </a:r>
            <a:r>
              <a:rPr lang="en-US" sz="1000" dirty="0" smtClean="0"/>
              <a:t>Jan 2022</a:t>
            </a:r>
            <a:endParaRPr lang="en-US" sz="1000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2667000" y="0"/>
            <a:ext cx="6477000" cy="1101432"/>
          </a:xfrm>
          <a:prstGeom prst="rect">
            <a:avLst/>
          </a:prstGeom>
        </p:spPr>
        <p:txBody>
          <a:bodyPr vert="horz" lIns="0" tIns="0" rIns="0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2A7E"/>
              </a:buClr>
              <a:buFont typeface="Wingdings" panose="05000000000000000000" pitchFamily="2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Helvetica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2060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2A7E"/>
              </a:buClr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2A7E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2A7E"/>
              </a:buClr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8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Records Maintenance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11429" t="14637" r="14285" b="4301"/>
          <a:stretch>
            <a:fillRect/>
          </a:stretch>
        </p:blipFill>
        <p:spPr bwMode="auto">
          <a:xfrm>
            <a:off x="0" y="2312"/>
            <a:ext cx="9144000" cy="685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" name="TextBox 56"/>
          <p:cNvSpPr txBox="1"/>
          <p:nvPr/>
        </p:nvSpPr>
        <p:spPr>
          <a:xfrm>
            <a:off x="1385318" y="547390"/>
            <a:ext cx="981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Full Name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0439" y="54739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Social Security #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514600" y="685800"/>
            <a:ext cx="981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Auto-fill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876800" y="685800"/>
            <a:ext cx="981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Auto-fill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761508" y="685800"/>
            <a:ext cx="981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Auto-fill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533072" y="1152236"/>
            <a:ext cx="981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Auto-fill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766132" y="1152236"/>
            <a:ext cx="981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Auto-fill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447800" y="1143000"/>
            <a:ext cx="981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Auto-fill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860616" y="1152236"/>
            <a:ext cx="981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Auto-fill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5925128" y="1152236"/>
            <a:ext cx="981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Auto-fill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991928" y="1154548"/>
            <a:ext cx="981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Auto-fill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838200" y="1648692"/>
            <a:ext cx="289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Auto-fill from Block 77 of ODC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440220" y="1648692"/>
            <a:ext cx="289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Auto-fill from Block 82 of ODC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33928" y="2286000"/>
            <a:ext cx="9813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Auto-fill from Block 54 of ODC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04636" y="2286000"/>
            <a:ext cx="9813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Auto-fill from Block 58 of ODC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362200" y="2286000"/>
            <a:ext cx="9813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Auto-fill from Block 59 of ODC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08580" y="2286000"/>
            <a:ext cx="8682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Auto-fill from Blocks 66, 67, and 68 of ODC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15000" y="26670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Auto-fill from Block 52 of </a:t>
            </a:r>
            <a:r>
              <a:rPr lang="en-US" sz="1400" b="1" dirty="0" err="1" smtClean="0">
                <a:solidFill>
                  <a:srgbClr val="0000FF"/>
                </a:solidFill>
              </a:rPr>
              <a:t>ODC</a:t>
            </a:r>
            <a:r>
              <a:rPr lang="en-US" sz="1400" b="1" dirty="0" smtClean="0">
                <a:solidFill>
                  <a:srgbClr val="0000FF"/>
                </a:solidFill>
              </a:rPr>
              <a:t> </a:t>
            </a:r>
            <a:r>
              <a:rPr lang="en-US" sz="1400" b="1" dirty="0" smtClean="0">
                <a:solidFill>
                  <a:srgbClr val="0000FF"/>
                </a:solidFill>
              </a:rPr>
              <a:t>(</a:t>
            </a:r>
            <a:r>
              <a:rPr lang="en-US" sz="1400" b="1" dirty="0">
                <a:solidFill>
                  <a:srgbClr val="0000FF"/>
                </a:solidFill>
              </a:rPr>
              <a:t>r</a:t>
            </a:r>
            <a:r>
              <a:rPr lang="en-US" sz="1400" b="1" dirty="0" smtClean="0">
                <a:solidFill>
                  <a:srgbClr val="0000FF"/>
                </a:solidFill>
              </a:rPr>
              <a:t>oom </a:t>
            </a:r>
            <a:r>
              <a:rPr lang="en-US" sz="1400" b="1" dirty="0" smtClean="0">
                <a:solidFill>
                  <a:srgbClr val="0000FF"/>
                </a:solidFill>
              </a:rPr>
              <a:t>for six total schools)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416" y="3980872"/>
            <a:ext cx="981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Auto-fill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46908" y="3980207"/>
            <a:ext cx="981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Auto-fill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399144" y="3978560"/>
            <a:ext cx="981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Auto-fill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144820" y="3980872"/>
            <a:ext cx="981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Auto-fill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00400" y="3971636"/>
            <a:ext cx="981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Auto-fill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90600" y="6172200"/>
            <a:ext cx="3073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Auto-fill from Block 72, 83, and 91 of ODC (captures all AQD’s and NOBC’s)</a:t>
            </a:r>
            <a:endParaRPr lang="en-US" sz="1400" b="1" dirty="0">
              <a:solidFill>
                <a:srgbClr val="0000FF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703944" y="4729012"/>
            <a:ext cx="2286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>
                <a:solidFill>
                  <a:srgbClr val="FF0000"/>
                </a:solidFill>
              </a:rPr>
              <a:t>Auto-fill from Navy Awards Website (NDAWS), see Note 1 on the following slide.</a:t>
            </a:r>
            <a:endParaRPr lang="en-US" sz="1400" b="1" i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0885" y="10180"/>
            <a:ext cx="1246908" cy="68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/>
          <p:cNvSpPr txBox="1">
            <a:spLocks/>
          </p:cNvSpPr>
          <p:nvPr/>
        </p:nvSpPr>
        <p:spPr>
          <a:xfrm>
            <a:off x="2514600" y="609600"/>
            <a:ext cx="5715000" cy="491832"/>
          </a:xfrm>
          <a:prstGeom prst="rect">
            <a:avLst/>
          </a:prstGeom>
        </p:spPr>
        <p:txBody>
          <a:bodyPr anchor="ctr" anchorCtr="0"/>
          <a:lstStyle/>
          <a:p>
            <a:pPr marR="0" lv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000" dirty="0">
                <a:solidFill>
                  <a:srgbClr val="002060"/>
                </a:solidFill>
                <a:latin typeface="Arial Bold" panose="020B0704020202020204" pitchFamily="34" charset="0"/>
                <a:ea typeface="+mj-ea"/>
                <a:cs typeface="Arial Bold" panose="020B0704020202020204" pitchFamily="34" charset="0"/>
              </a:rPr>
              <a:t>“How To” </a:t>
            </a:r>
            <a:r>
              <a:rPr lang="en-US" sz="2000" dirty="0" smtClean="0">
                <a:solidFill>
                  <a:srgbClr val="002060"/>
                </a:solidFill>
                <a:latin typeface="Arial Bold" panose="020B0704020202020204" pitchFamily="34" charset="0"/>
                <a:ea typeface="+mj-ea"/>
                <a:cs typeface="Arial Bold" panose="020B0704020202020204" pitchFamily="34" charset="0"/>
              </a:rPr>
              <a:t>Guide</a:t>
            </a:r>
            <a:endParaRPr lang="en-US" sz="2000" dirty="0">
              <a:solidFill>
                <a:srgbClr val="002060"/>
              </a:solidFill>
              <a:latin typeface="Arial Bold" panose="020B0704020202020204" pitchFamily="34" charset="0"/>
              <a:ea typeface="+mj-ea"/>
              <a:cs typeface="Arial Bold" panose="020B07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1371600"/>
            <a:ext cx="8839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1000" u="sng" dirty="0" smtClean="0">
                <a:solidFill>
                  <a:schemeClr val="tx2">
                    <a:lumMod val="50000"/>
                  </a:schemeClr>
                </a:solidFill>
                <a:cs typeface="Helvetica" pitchFamily="34" charset="0"/>
              </a:rPr>
              <a:t>Notes</a:t>
            </a:r>
          </a:p>
          <a:p>
            <a:pPr marL="342900" indent="-342900"/>
            <a:endParaRPr lang="en-US" sz="1000" u="sng" dirty="0" smtClean="0">
              <a:solidFill>
                <a:schemeClr val="tx2">
                  <a:lumMod val="50000"/>
                </a:schemeClr>
              </a:solidFill>
              <a:cs typeface="Helvetica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>
                <a:solidFill>
                  <a:schemeClr val="tx2">
                    <a:lumMod val="50000"/>
                  </a:schemeClr>
                </a:solidFill>
                <a:cs typeface="Helvetica" pitchFamily="34" charset="0"/>
              </a:rPr>
              <a:t>Awards: The </a:t>
            </a:r>
            <a:r>
              <a:rPr lang="en-US" sz="1000" i="1" dirty="0" smtClean="0">
                <a:solidFill>
                  <a:schemeClr val="tx2">
                    <a:lumMod val="50000"/>
                  </a:schemeClr>
                </a:solidFill>
                <a:cs typeface="Helvetica" pitchFamily="34" charset="0"/>
              </a:rPr>
              <a:t>Personal Decorations </a:t>
            </a:r>
            <a:r>
              <a:rPr lang="en-US" sz="1000" dirty="0" smtClean="0">
                <a:solidFill>
                  <a:schemeClr val="tx2">
                    <a:lumMod val="50000"/>
                  </a:schemeClr>
                </a:solidFill>
                <a:cs typeface="Helvetica" pitchFamily="34" charset="0"/>
              </a:rPr>
              <a:t>block of your OSR is fed directly from what is on file at the Navy Awards Website, NDAWS (personal awards query). The </a:t>
            </a:r>
            <a:r>
              <a:rPr lang="en-US" sz="1000" i="1" dirty="0" smtClean="0">
                <a:solidFill>
                  <a:schemeClr val="tx2">
                    <a:lumMod val="50000"/>
                  </a:schemeClr>
                </a:solidFill>
                <a:cs typeface="Helvetica" pitchFamily="34" charset="0"/>
              </a:rPr>
              <a:t>Personal Decorations </a:t>
            </a:r>
            <a:r>
              <a:rPr lang="en-US" sz="1000" dirty="0" smtClean="0">
                <a:solidFill>
                  <a:schemeClr val="tx2">
                    <a:lumMod val="50000"/>
                  </a:schemeClr>
                </a:solidFill>
                <a:cs typeface="Helvetica" pitchFamily="34" charset="0"/>
              </a:rPr>
              <a:t>block will only capture individual awards, NAM or higher (no unit awards). If you are missing an award, please work through your respective NDAWS representative to have it added.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/>
              <a:t>PERS-312 will not accept </a:t>
            </a:r>
            <a:r>
              <a:rPr lang="en-US" sz="1000" dirty="0"/>
              <a:t>awards directly from the member and from </a:t>
            </a:r>
            <a:r>
              <a:rPr lang="en-US" sz="1000" dirty="0" smtClean="0"/>
              <a:t>commands </a:t>
            </a:r>
            <a:r>
              <a:rPr lang="en-US" sz="1000" dirty="0"/>
              <a:t>where sailors serve.  Members are to work directly with their supporting administrative offices to get </a:t>
            </a:r>
            <a:r>
              <a:rPr lang="en-US" sz="1000" dirty="0" smtClean="0"/>
              <a:t>valid </a:t>
            </a:r>
            <a:r>
              <a:rPr lang="en-US" sz="1000" dirty="0"/>
              <a:t>awards entered into BOL NDAWS and the member’s OMPF.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/>
              <a:t>The </a:t>
            </a:r>
            <a:r>
              <a:rPr lang="en-US" sz="1000" dirty="0">
                <a:hlinkClick r:id="rId2"/>
              </a:rPr>
              <a:t>BOL NDAWS User </a:t>
            </a:r>
            <a:r>
              <a:rPr lang="en-US" sz="1000" dirty="0" smtClean="0">
                <a:hlinkClick r:id="rId2"/>
              </a:rPr>
              <a:t>Guide</a:t>
            </a:r>
            <a:r>
              <a:rPr lang="en-US" sz="1000" dirty="0" smtClean="0"/>
              <a:t> provides </a:t>
            </a:r>
            <a:r>
              <a:rPr lang="en-US" sz="1000" dirty="0"/>
              <a:t>guidance on how to enter </a:t>
            </a:r>
            <a:r>
              <a:rPr lang="en-US" sz="1000" dirty="0" smtClean="0"/>
              <a:t>awards </a:t>
            </a:r>
            <a:r>
              <a:rPr lang="en-US" sz="1000" dirty="0"/>
              <a:t>into BOL NDAWS. 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000" dirty="0" smtClean="0"/>
              <a:t>If the award </a:t>
            </a:r>
            <a:r>
              <a:rPr lang="en-US" sz="1000" dirty="0"/>
              <a:t>is reflecting accurately in BOL NDAWS and not on </a:t>
            </a:r>
            <a:r>
              <a:rPr lang="en-US" sz="1000" dirty="0" smtClean="0"/>
              <a:t>the OSR </a:t>
            </a:r>
            <a:r>
              <a:rPr lang="en-US" sz="1000" dirty="0"/>
              <a:t>or PSR, print your full SSN in the upper right corner of the award, and send an encrypted e-mail to </a:t>
            </a:r>
            <a:r>
              <a:rPr lang="en-US" sz="1000" dirty="0">
                <a:hlinkClick r:id="rId3"/>
              </a:rPr>
              <a:t>mill_p33awards@navy.mil</a:t>
            </a:r>
            <a:r>
              <a:rPr lang="en-US" sz="1000" dirty="0" smtClean="0"/>
              <a:t>. </a:t>
            </a:r>
            <a:r>
              <a:rPr lang="en-US" sz="1000" dirty="0" smtClean="0"/>
              <a:t> Ensure to state in the </a:t>
            </a:r>
            <a:r>
              <a:rPr lang="en-US" sz="1000" dirty="0" smtClean="0"/>
              <a:t>email Subject and Body that the award is listed in </a:t>
            </a:r>
            <a:r>
              <a:rPr lang="en-US" sz="1000" dirty="0" err="1" smtClean="0"/>
              <a:t>OMPF</a:t>
            </a:r>
            <a:r>
              <a:rPr lang="en-US" sz="1000" dirty="0" smtClean="0"/>
              <a:t>/</a:t>
            </a:r>
            <a:r>
              <a:rPr lang="en-US" sz="1000" dirty="0" err="1" smtClean="0"/>
              <a:t>NDAWS</a:t>
            </a:r>
            <a:r>
              <a:rPr lang="en-US" sz="1000" dirty="0" smtClean="0"/>
              <a:t>, not listed in OSR.  </a:t>
            </a:r>
            <a:r>
              <a:rPr lang="en-US" sz="1000" dirty="0" smtClean="0"/>
              <a:t>Requestor </a:t>
            </a:r>
            <a:r>
              <a:rPr lang="en-US" sz="1000" dirty="0"/>
              <a:t>should follow instructions listed below or </a:t>
            </a:r>
            <a:r>
              <a:rPr lang="en-US" sz="1000" dirty="0" smtClean="0"/>
              <a:t>use </a:t>
            </a:r>
            <a:r>
              <a:rPr lang="en-US" sz="1000" dirty="0" smtClean="0">
                <a:hlinkClick r:id="rId4"/>
              </a:rPr>
              <a:t>DoD </a:t>
            </a:r>
            <a:r>
              <a:rPr lang="en-US" sz="1000" dirty="0">
                <a:hlinkClick r:id="rId4"/>
              </a:rPr>
              <a:t>SAFE </a:t>
            </a:r>
            <a:r>
              <a:rPr lang="en-US" sz="1000" dirty="0" smtClean="0"/>
              <a:t>to forward </a:t>
            </a:r>
            <a:r>
              <a:rPr lang="en-US" sz="1000" dirty="0"/>
              <a:t>information. </a:t>
            </a:r>
            <a:r>
              <a:rPr lang="en-US" sz="1000" dirty="0" smtClean="0"/>
              <a:t>If using DoD SAFE provide the password  in </a:t>
            </a:r>
            <a:r>
              <a:rPr lang="en-US" sz="1000" dirty="0"/>
              <a:t>a separate e-mail to </a:t>
            </a:r>
            <a:r>
              <a:rPr lang="en-US" sz="1000" dirty="0" smtClean="0">
                <a:hlinkClick r:id="rId3"/>
              </a:rPr>
              <a:t>mill_p33awards@navy.mil</a:t>
            </a:r>
            <a:r>
              <a:rPr lang="en-US" sz="1000" dirty="0" smtClean="0"/>
              <a:t>. </a:t>
            </a:r>
            <a:endParaRPr lang="en-US" sz="1000" dirty="0" smtClean="0"/>
          </a:p>
          <a:p>
            <a:endParaRPr lang="en-US" sz="1000" dirty="0"/>
          </a:p>
          <a:p>
            <a:pPr marL="341313"/>
            <a:r>
              <a:rPr lang="en-US" sz="1000" dirty="0" smtClean="0"/>
              <a:t>Submit </a:t>
            </a:r>
            <a:r>
              <a:rPr lang="en-US" sz="1000" dirty="0"/>
              <a:t>Personal Identifiable Information (PII) via encrypted e-mail IAW NAVADMIN 125/10.</a:t>
            </a:r>
          </a:p>
          <a:p>
            <a:r>
              <a:rPr lang="en-US" sz="1000" dirty="0"/>
              <a:t> </a:t>
            </a:r>
          </a:p>
          <a:p>
            <a:r>
              <a:rPr lang="en-US" sz="1000" dirty="0" smtClean="0"/>
              <a:t>The </a:t>
            </a:r>
            <a:r>
              <a:rPr lang="en-US" sz="1000" dirty="0" smtClean="0">
                <a:hlinkClick r:id="rId3"/>
              </a:rPr>
              <a:t>mill_p33awards@navy.mil</a:t>
            </a:r>
            <a:r>
              <a:rPr lang="en-US" sz="1000" dirty="0" smtClean="0"/>
              <a:t> </a:t>
            </a:r>
            <a:r>
              <a:rPr lang="en-US" sz="1000" dirty="0" smtClean="0"/>
              <a:t>mailbox is </a:t>
            </a:r>
            <a:r>
              <a:rPr lang="en-US" sz="1000" dirty="0"/>
              <a:t>capable of receiving </a:t>
            </a:r>
            <a:r>
              <a:rPr lang="en-US" sz="1000" dirty="0" smtClean="0"/>
              <a:t>encrypted </a:t>
            </a:r>
            <a:r>
              <a:rPr lang="en-US" sz="1000" dirty="0"/>
              <a:t>correspondence IAW DoD policy. If you are sending correspondence from a </a:t>
            </a:r>
            <a:r>
              <a:rPr lang="en-US" sz="1000" dirty="0" smtClean="0"/>
              <a:t>non-</a:t>
            </a:r>
            <a:r>
              <a:rPr lang="en-US" sz="1000" dirty="0" err="1" smtClean="0"/>
              <a:t>NMCI</a:t>
            </a:r>
            <a:r>
              <a:rPr lang="en-US" sz="1000" dirty="0" smtClean="0"/>
              <a:t> </a:t>
            </a:r>
            <a:r>
              <a:rPr lang="en-US" sz="1000" dirty="0"/>
              <a:t>network (BUMED.mil, USMC.mil, etc.), please visit https://dod411.gds.disa.mil/ to download the required mailbox </a:t>
            </a:r>
            <a:r>
              <a:rPr lang="en-US" sz="1000" dirty="0"/>
              <a:t>c</a:t>
            </a:r>
            <a:r>
              <a:rPr lang="en-US" sz="1000" dirty="0" smtClean="0"/>
              <a:t>ertificate</a:t>
            </a:r>
            <a:r>
              <a:rPr lang="en-US" sz="1000" dirty="0"/>
              <a:t>.</a:t>
            </a:r>
          </a:p>
          <a:p>
            <a:r>
              <a:rPr lang="en-US" sz="1000" dirty="0"/>
              <a:t> </a:t>
            </a:r>
          </a:p>
          <a:p>
            <a:r>
              <a:rPr lang="en-US" sz="1000" dirty="0"/>
              <a:t>To download the </a:t>
            </a:r>
            <a:r>
              <a:rPr lang="en-US" sz="1000" dirty="0" smtClean="0"/>
              <a:t>certificate:</a:t>
            </a:r>
            <a:endParaRPr lang="en-US" sz="1000" dirty="0"/>
          </a:p>
          <a:p>
            <a:pPr marL="341313" indent="-341313">
              <a:buFont typeface="Arial" panose="020B0604020202020204" pitchFamily="34" charset="0"/>
              <a:buChar char="•"/>
            </a:pPr>
            <a:r>
              <a:rPr lang="en-US" sz="1000" dirty="0" smtClean="0"/>
              <a:t>Use </a:t>
            </a:r>
            <a:r>
              <a:rPr lang="en-US" sz="1000" dirty="0"/>
              <a:t>MS Outlook with a CAC reader, including “</a:t>
            </a:r>
            <a:r>
              <a:rPr lang="en-US" sz="1000" dirty="0" err="1"/>
              <a:t>ActivClient</a:t>
            </a:r>
            <a:r>
              <a:rPr lang="en-US" sz="1000" dirty="0"/>
              <a:t>” </a:t>
            </a:r>
            <a:r>
              <a:rPr lang="en-US" sz="1000" dirty="0" smtClean="0"/>
              <a:t>software</a:t>
            </a:r>
          </a:p>
          <a:p>
            <a:pPr marL="341313" indent="-341313">
              <a:buFont typeface="Arial" panose="020B0604020202020204" pitchFamily="34" charset="0"/>
              <a:buChar char="•"/>
            </a:pPr>
            <a:r>
              <a:rPr lang="en-US" sz="1000" dirty="0" smtClean="0"/>
              <a:t>Go </a:t>
            </a:r>
            <a:r>
              <a:rPr lang="en-US" sz="1000" dirty="0"/>
              <a:t>to </a:t>
            </a:r>
            <a:r>
              <a:rPr lang="en-US" sz="1000" dirty="0">
                <a:hlinkClick r:id="rId5"/>
              </a:rPr>
              <a:t>https://dod411.gds.disa.mil</a:t>
            </a:r>
            <a:r>
              <a:rPr lang="en-US" sz="1000" dirty="0" smtClean="0">
                <a:hlinkClick r:id="rId5"/>
              </a:rPr>
              <a:t>/</a:t>
            </a:r>
            <a:r>
              <a:rPr lang="en-US" sz="1000" dirty="0" smtClean="0"/>
              <a:t> </a:t>
            </a:r>
          </a:p>
          <a:p>
            <a:pPr marL="341313" indent="-341313">
              <a:buFont typeface="Arial" panose="020B0604020202020204" pitchFamily="34" charset="0"/>
              <a:buChar char="•"/>
            </a:pPr>
            <a:r>
              <a:rPr lang="en-US" sz="1000" dirty="0" smtClean="0"/>
              <a:t>Type </a:t>
            </a:r>
            <a:r>
              <a:rPr lang="en-US" sz="1000" dirty="0"/>
              <a:t>mill_p33awards@navy.mil/ in the “E-Mail address </a:t>
            </a:r>
            <a:r>
              <a:rPr lang="en-US" sz="1000" dirty="0" smtClean="0"/>
              <a:t>field and click </a:t>
            </a:r>
            <a:r>
              <a:rPr lang="en-US" sz="1000" dirty="0"/>
              <a:t>“</a:t>
            </a:r>
            <a:r>
              <a:rPr lang="en-US" sz="1000" dirty="0" smtClean="0"/>
              <a:t>Search”</a:t>
            </a:r>
          </a:p>
          <a:p>
            <a:pPr marL="341313" indent="-341313">
              <a:buFont typeface="Arial" panose="020B0604020202020204" pitchFamily="34" charset="0"/>
              <a:buChar char="•"/>
            </a:pPr>
            <a:r>
              <a:rPr lang="en-US" sz="1000" dirty="0" smtClean="0"/>
              <a:t>Click </a:t>
            </a:r>
            <a:r>
              <a:rPr lang="en-US" sz="1000" dirty="0"/>
              <a:t>the “BUPERS” link under “Last Name”. Click on the link “Download Certificate(s) as </a:t>
            </a:r>
            <a:r>
              <a:rPr lang="en-US" sz="1000" dirty="0" smtClean="0"/>
              <a:t>vCard</a:t>
            </a:r>
          </a:p>
          <a:p>
            <a:pPr marL="341313" indent="-341313">
              <a:buFont typeface="Arial" panose="020B0604020202020204" pitchFamily="34" charset="0"/>
              <a:buChar char="•"/>
            </a:pPr>
            <a:r>
              <a:rPr lang="en-US" sz="1000" dirty="0" smtClean="0"/>
              <a:t>Click </a:t>
            </a:r>
            <a:r>
              <a:rPr lang="en-US" sz="1000" dirty="0"/>
              <a:t>“</a:t>
            </a:r>
            <a:r>
              <a:rPr lang="en-US" sz="1000" dirty="0" smtClean="0"/>
              <a:t>Software” </a:t>
            </a:r>
            <a:r>
              <a:rPr lang="en-US" sz="1000" dirty="0"/>
              <a:t>Certificate for mill_p33awards@navy.mil. </a:t>
            </a:r>
            <a:r>
              <a:rPr lang="en-US" sz="1000" dirty="0" smtClean="0"/>
              <a:t> Click </a:t>
            </a:r>
            <a:r>
              <a:rPr lang="en-US" sz="1000" dirty="0"/>
              <a:t>the “Open” button for the </a:t>
            </a:r>
            <a:r>
              <a:rPr lang="en-US" sz="1000" dirty="0" smtClean="0"/>
              <a:t>File Download popup</a:t>
            </a:r>
          </a:p>
          <a:p>
            <a:pPr marL="341313" indent="-341313">
              <a:buFont typeface="Arial" panose="020B0604020202020204" pitchFamily="34" charset="0"/>
              <a:buChar char="•"/>
            </a:pPr>
            <a:r>
              <a:rPr lang="en-US" sz="1000" dirty="0" smtClean="0"/>
              <a:t>The </a:t>
            </a:r>
            <a:r>
              <a:rPr lang="en-US" sz="1000" dirty="0"/>
              <a:t>Certificate will </a:t>
            </a:r>
            <a:r>
              <a:rPr lang="en-US" sz="1000" dirty="0" smtClean="0"/>
              <a:t>open, click </a:t>
            </a:r>
            <a:r>
              <a:rPr lang="en-US" sz="1000" dirty="0"/>
              <a:t>“Save and Close.”  The Certificate is then saved to the profile and can be used to send </a:t>
            </a:r>
            <a:r>
              <a:rPr lang="en-US" sz="1000" dirty="0" smtClean="0"/>
              <a:t>an </a:t>
            </a:r>
            <a:r>
              <a:rPr lang="en-US" sz="1000" dirty="0"/>
              <a:t>encrypted </a:t>
            </a:r>
            <a:r>
              <a:rPr lang="en-US" sz="1000" dirty="0" smtClean="0"/>
              <a:t>e-mail</a:t>
            </a:r>
            <a:endParaRPr lang="en-US" sz="1000" dirty="0"/>
          </a:p>
          <a:p>
            <a:endParaRPr lang="en-US" sz="1000" dirty="0" smtClean="0">
              <a:solidFill>
                <a:schemeClr val="tx2">
                  <a:lumMod val="50000"/>
                </a:schemeClr>
              </a:solidFill>
              <a:cs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llet Lis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old">
      <a:majorFont>
        <a:latin typeface="20 pt Arial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9 NAVSUP pitch template_HQ_OP" id="{A5814A10-AE1C-4CEE-A6E2-0DDDB67563DF}" vid="{173B64B1-1B14-4C1B-9F3E-59796D05ED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532</Words>
  <Application>Microsoft Office PowerPoint</Application>
  <PresentationFormat>On-screen Show (4:3)</PresentationFormat>
  <Paragraphs>49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MS PGothic</vt:lpstr>
      <vt:lpstr>Arial</vt:lpstr>
      <vt:lpstr>Arial Bold</vt:lpstr>
      <vt:lpstr>Calibri</vt:lpstr>
      <vt:lpstr>Helvetica</vt:lpstr>
      <vt:lpstr>Wingdings</vt:lpstr>
      <vt:lpstr>Bullet List</vt:lpstr>
      <vt:lpstr>Officer Summary Record (OSR)</vt:lpstr>
      <vt:lpstr>PowerPoint Presentation</vt:lpstr>
      <vt:lpstr>PowerPoint Presentation</vt:lpstr>
    </vt:vector>
  </TitlesOfParts>
  <Company>NMCI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scott.a.long1</dc:creator>
  <cp:lastModifiedBy>Miller, Travis Michael LCDR USN COMNAVPERSCOM MIL TN (USA)</cp:lastModifiedBy>
  <cp:revision>75</cp:revision>
  <dcterms:created xsi:type="dcterms:W3CDTF">2012-11-16T21:55:10Z</dcterms:created>
  <dcterms:modified xsi:type="dcterms:W3CDTF">2022-01-26T17:46:09Z</dcterms:modified>
</cp:coreProperties>
</file>